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289" r:id="rId40"/>
    <p:sldId id="290" r:id="rId41"/>
    <p:sldId id="291" r:id="rId42"/>
    <p:sldId id="292" r:id="rId43"/>
    <p:sldId id="256" r:id="rId44"/>
    <p:sldId id="259" r:id="rId45"/>
    <p:sldId id="257" r:id="rId46"/>
    <p:sldId id="258" r:id="rId47"/>
    <p:sldId id="260" r:id="rId48"/>
    <p:sldId id="261" r:id="rId49"/>
    <p:sldId id="262" r:id="rId50"/>
    <p:sldId id="264" r:id="rId51"/>
    <p:sldId id="265" r:id="rId52"/>
    <p:sldId id="266" r:id="rId53"/>
    <p:sldId id="267" r:id="rId54"/>
    <p:sldId id="268" r:id="rId55"/>
    <p:sldId id="269" r:id="rId56"/>
    <p:sldId id="270" r:id="rId57"/>
    <p:sldId id="271" r:id="rId58"/>
    <p:sldId id="279" r:id="rId59"/>
    <p:sldId id="274" r:id="rId60"/>
    <p:sldId id="275" r:id="rId61"/>
    <p:sldId id="276" r:id="rId62"/>
    <p:sldId id="277" r:id="rId63"/>
    <p:sldId id="278" r:id="rId64"/>
    <p:sldId id="280" r:id="rId65"/>
    <p:sldId id="281" r:id="rId66"/>
    <p:sldId id="282" r:id="rId67"/>
    <p:sldId id="283" r:id="rId68"/>
    <p:sldId id="284" r:id="rId69"/>
    <p:sldId id="285" r:id="rId70"/>
    <p:sldId id="286" r:id="rId71"/>
    <p:sldId id="287" r:id="rId72"/>
    <p:sldId id="288" r:id="rId73"/>
    <p:sldId id="272" r:id="rId7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336" autoAdjust="0"/>
  </p:normalViewPr>
  <p:slideViewPr>
    <p:cSldViewPr>
      <p:cViewPr>
        <p:scale>
          <a:sx n="76" d="100"/>
          <a:sy n="76" d="100"/>
        </p:scale>
        <p:origin x="-120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0F625-2278-4424-86A7-F1B5B984FE68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7E981-A27B-4C25-B394-8D957D799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87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0c4f7e66_15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0c4f7e66_15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00c4f7e66_8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00c4f7e66_8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00c4f7e66_8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00c4f7e66_8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00c4f7e66_8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00c4f7e66_8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00c4f7e6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00c4f7e6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00c4f7e66_2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00c4f7e66_2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00c4f7e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00c4f7e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00c4f7e66_1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00c4f7e66_16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00c4f7e66_1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00c4f7e66_1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00c4f7e66_1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00c4f7e66_1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00c4f7e66_17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00c4f7e66_17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00c4f7e66_1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00c4f7e66_1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00c4f7e66_1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00c4f7e66_1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00c4f7e66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00c4f7e66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00c4f7e66_2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00c4f7e66_2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00c4f7e66_2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00c4f7e66_2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00c4f7e66_2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00c4f7e66_2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00c4f7e66_2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00c4f7e66_2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00c4f7e66_2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00c4f7e66_2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00c4f7e66_2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00c4f7e66_2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00c4f7e66_2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00c4f7e66_2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00c4f7e66_1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00c4f7e66_15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00c4f7e66_2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00c4f7e66_2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00c4f7e66_2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00c4f7e66_2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00c4f7e66_1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00c4f7e66_1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00c4f7e66_1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00c4f7e66_1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00c4f7e66_1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00c4f7e66_1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00c4f7e6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00c4f7e6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00c4f7e66_3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00c4f7e66_3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00c4f7e66_3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00c4f7e66_3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00c4f7e66_3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00c4f7e66_3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00c4f7e66_15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00c4f7e66_15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5325"/>
            <a:ext cx="4568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00c4f7e66_15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00c4f7e66_15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00c4f7e66_1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00c4f7e66_15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00c4f7e66_1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00c4f7e66_1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00c4f7e66_8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00c4f7e66_8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00c4f7e66_8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00c4f7e66_8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4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37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528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8050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99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747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65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126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74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327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44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5B1A6-3E6D-4312-B667-04970967FEA5}" type="datetimeFigureOut">
              <a:rPr lang="ru-RU" smtClean="0"/>
              <a:t>13.03.2019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80BE0-B142-4998-8B35-541BAE9DEC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97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kek.ksu.ru/eos/WM/AnalizDannyhIProcessov.pdf" TargetMode="External"/><Relationship Id="rId7" Type="http://schemas.openxmlformats.org/officeDocument/2006/relationships/hyperlink" Target="https://binguru.net/" TargetMode="External"/><Relationship Id="rId2" Type="http://schemas.openxmlformats.org/officeDocument/2006/relationships/hyperlink" Target="http://infographer.ru/tag/parallelnye-koordinat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atareview.info/article/osnovnyie-tehnologii-text-mining/" TargetMode="External"/><Relationship Id="rId5" Type="http://schemas.openxmlformats.org/officeDocument/2006/relationships/hyperlink" Target="https://ru.wikipedia.org/wiki/&#1048;&#1085;&#1090;&#1077;&#1083;&#1083;&#1077;&#1082;&#1090;&#1091;&#1072;&#1083;&#1100;&#1085;&#1099;&#1081;_&#1072;&#1085;&#1072;&#1083;&#1080;&#1079;_&#1090;&#1077;&#1082;&#1089;&#1090;&#1072;" TargetMode="External"/><Relationship Id="rId4" Type="http://schemas.openxmlformats.org/officeDocument/2006/relationships/hyperlink" Target="https://habr.com/ru/company/ods/blog/32321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69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9"/>
          <p:cNvSpPr txBox="1">
            <a:spLocks noGrp="1"/>
          </p:cNvSpPr>
          <p:nvPr>
            <p:ph type="ctrTitle"/>
          </p:nvPr>
        </p:nvSpPr>
        <p:spPr>
          <a:xfrm>
            <a:off x="311708" y="2167"/>
            <a:ext cx="8520600" cy="2736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/>
              <a:t>Data mining</a:t>
            </a:r>
            <a:endParaRPr sz="9600" b="1"/>
          </a:p>
        </p:txBody>
      </p:sp>
      <p:sp>
        <p:nvSpPr>
          <p:cNvPr id="191" name="Google Shape;191;p49"/>
          <p:cNvSpPr txBox="1">
            <a:spLocks noGrp="1"/>
          </p:cNvSpPr>
          <p:nvPr>
            <p:ph type="subTitle" idx="1"/>
          </p:nvPr>
        </p:nvSpPr>
        <p:spPr>
          <a:xfrm>
            <a:off x="6234775" y="3672700"/>
            <a:ext cx="2692200" cy="2736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Підготували:</a:t>
            </a:r>
            <a:endParaRPr sz="2400">
              <a:solidFill>
                <a:srgbClr val="00000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Бортнік В.</a:t>
            </a:r>
            <a:endParaRPr sz="2400">
              <a:solidFill>
                <a:srgbClr val="00000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Губенко М.</a:t>
            </a:r>
            <a:endParaRPr sz="2400">
              <a:solidFill>
                <a:srgbClr val="00000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Кравчук О.</a:t>
            </a:r>
            <a:endParaRPr sz="2400">
              <a:solidFill>
                <a:srgbClr val="00000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Кривонос А.</a:t>
            </a:r>
            <a:endParaRPr sz="2400">
              <a:solidFill>
                <a:srgbClr val="00000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Пузир Д.</a:t>
            </a:r>
            <a:endParaRPr sz="2400">
              <a:solidFill>
                <a:srgbClr val="00000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Серіков О.</a:t>
            </a:r>
            <a:endParaRPr sz="2400">
              <a:solidFill>
                <a:srgbClr val="00000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98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8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314406" y="5145633"/>
            <a:ext cx="2530944" cy="1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Розподіл акторів за </a:t>
            </a:r>
            <a:r>
              <a:rPr lang="ru" sz="3400">
                <a:highlight>
                  <a:srgbClr val="FFFFFF"/>
                </a:highlight>
              </a:rPr>
              <a:t>кольором шкіри</a:t>
            </a:r>
            <a:endParaRPr sz="3400">
              <a:highlight>
                <a:srgbClr val="FFFFFF"/>
              </a:highlight>
            </a:endParaRPr>
          </a:p>
        </p:txBody>
      </p:sp>
      <p:cxnSp>
        <p:nvCxnSpPr>
          <p:cNvPr id="258" name="Google Shape;258;p58"/>
          <p:cNvCxnSpPr/>
          <p:nvPr/>
        </p:nvCxnSpPr>
        <p:spPr>
          <a:xfrm rot="10800000" flipH="1">
            <a:off x="361425" y="1505967"/>
            <a:ext cx="1865400" cy="2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cxnSp>
      <p:pic>
        <p:nvPicPr>
          <p:cNvPr id="259" name="Google Shape;259;p58"/>
          <p:cNvPicPr preferRelativeResize="0"/>
          <p:nvPr/>
        </p:nvPicPr>
        <p:blipFill rotWithShape="1">
          <a:blip r:embed="rId4">
            <a:alphaModFix/>
          </a:blip>
          <a:srcRect t="2475" b="1930"/>
          <a:stretch/>
        </p:blipFill>
        <p:spPr>
          <a:xfrm>
            <a:off x="361425" y="2086100"/>
            <a:ext cx="8470875" cy="3566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38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9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314406" y="5145633"/>
            <a:ext cx="2530944" cy="1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Розподіл акторів за </a:t>
            </a:r>
            <a:r>
              <a:rPr lang="ru" sz="3400">
                <a:highlight>
                  <a:srgbClr val="FFFFFF"/>
                </a:highlight>
              </a:rPr>
              <a:t>наявністю татуювань</a:t>
            </a:r>
            <a:endParaRPr sz="3400">
              <a:highlight>
                <a:srgbClr val="FFFFFF"/>
              </a:highlight>
            </a:endParaRPr>
          </a:p>
        </p:txBody>
      </p:sp>
      <p:cxnSp>
        <p:nvCxnSpPr>
          <p:cNvPr id="266" name="Google Shape;266;p59"/>
          <p:cNvCxnSpPr/>
          <p:nvPr/>
        </p:nvCxnSpPr>
        <p:spPr>
          <a:xfrm rot="10800000" flipH="1">
            <a:off x="361425" y="1505967"/>
            <a:ext cx="1865400" cy="2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cxnSp>
      <p:pic>
        <p:nvPicPr>
          <p:cNvPr id="267" name="Google Shape;26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25" y="2940033"/>
            <a:ext cx="8238450" cy="1583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353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60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314406" y="5145633"/>
            <a:ext cx="2530944" cy="1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Морфінг 10 облич </a:t>
            </a:r>
            <a:r>
              <a:rPr lang="ru" sz="3400">
                <a:highlight>
                  <a:srgbClr val="FFFFFF"/>
                </a:highlight>
              </a:rPr>
              <a:t>топ-10</a:t>
            </a:r>
            <a:r>
              <a:rPr lang="ru" sz="3400"/>
              <a:t> актор_есс</a:t>
            </a:r>
            <a:endParaRPr sz="3400">
              <a:highlight>
                <a:srgbClr val="FFFFFF"/>
              </a:highlight>
            </a:endParaRPr>
          </a:p>
        </p:txBody>
      </p:sp>
      <p:cxnSp>
        <p:nvCxnSpPr>
          <p:cNvPr id="274" name="Google Shape;274;p60"/>
          <p:cNvCxnSpPr/>
          <p:nvPr/>
        </p:nvCxnSpPr>
        <p:spPr>
          <a:xfrm>
            <a:off x="361425" y="1508067"/>
            <a:ext cx="1779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cxnSp>
      <p:pic>
        <p:nvPicPr>
          <p:cNvPr id="275" name="Google Shape;275;p60"/>
          <p:cNvPicPr preferRelativeResize="0"/>
          <p:nvPr/>
        </p:nvPicPr>
        <p:blipFill rotWithShape="1">
          <a:blip r:embed="rId4">
            <a:alphaModFix/>
          </a:blip>
          <a:srcRect l="1107"/>
          <a:stretch/>
        </p:blipFill>
        <p:spPr>
          <a:xfrm>
            <a:off x="327850" y="2195333"/>
            <a:ext cx="8130826" cy="3121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3895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61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314406" y="5145633"/>
            <a:ext cx="2530944" cy="1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61"/>
          <p:cNvSpPr txBox="1">
            <a:spLocks noGrp="1"/>
          </p:cNvSpPr>
          <p:nvPr>
            <p:ph type="title"/>
          </p:nvPr>
        </p:nvSpPr>
        <p:spPr>
          <a:xfrm>
            <a:off x="311700" y="2971642"/>
            <a:ext cx="8520600" cy="763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Посилання: </a:t>
            </a:r>
            <a:r>
              <a:rPr lang="ru" sz="4000">
                <a:solidFill>
                  <a:srgbClr val="134F5C"/>
                </a:solidFill>
              </a:rPr>
              <a:t>jonmillward.com</a:t>
            </a:r>
            <a:endParaRPr sz="4000">
              <a:solidFill>
                <a:srgbClr val="134F5C"/>
              </a:solidFill>
              <a:highlight>
                <a:srgbClr val="FFFFFF"/>
              </a:highlight>
            </a:endParaRPr>
          </a:p>
        </p:txBody>
      </p:sp>
      <p:cxnSp>
        <p:nvCxnSpPr>
          <p:cNvPr id="282" name="Google Shape;282;p61"/>
          <p:cNvCxnSpPr/>
          <p:nvPr/>
        </p:nvCxnSpPr>
        <p:spPr>
          <a:xfrm>
            <a:off x="361425" y="3886342"/>
            <a:ext cx="1779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282201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6706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2784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4921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7641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7337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3241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0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8600" y="1"/>
            <a:ext cx="9401585" cy="6857999"/>
          </a:xfrm>
          <a:prstGeom prst="rect">
            <a:avLst/>
          </a:prstGeom>
          <a:noFill/>
          <a:ln>
            <a:noFill/>
          </a:ln>
          <a:effectLst>
            <a:reflection endPos="30000" dist="114300" dir="5400000" fadeDir="5400012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78965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905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3880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9844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1665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5574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3172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324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0338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2726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7924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1"/>
          <p:cNvSpPr txBox="1">
            <a:spLocks noGrp="1"/>
          </p:cNvSpPr>
          <p:nvPr>
            <p:ph type="ctrTitle"/>
          </p:nvPr>
        </p:nvSpPr>
        <p:spPr>
          <a:xfrm>
            <a:off x="311700" y="106020"/>
            <a:ext cx="8520600" cy="1176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3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Data mining</a:t>
            </a:r>
            <a:endParaRPr/>
          </a:p>
        </p:txBody>
      </p:sp>
      <p:sp>
        <p:nvSpPr>
          <p:cNvPr id="204" name="Google Shape;204;p51"/>
          <p:cNvSpPr txBox="1">
            <a:spLocks noGrp="1"/>
          </p:cNvSpPr>
          <p:nvPr>
            <p:ph type="subTitle" idx="1"/>
          </p:nvPr>
        </p:nvSpPr>
        <p:spPr>
          <a:xfrm>
            <a:off x="1219300" y="1157375"/>
            <a:ext cx="7613100" cy="1793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Витяг, збір даних, видобуток даних (ще використовують Information Retrieval або IR);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Витяг знань, інтелектуальний аналіз даних (Knowledge Data Discovery або KDD, Business Intelligence).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5" name="Google Shape;205;p51"/>
          <p:cNvSpPr txBox="1"/>
          <p:nvPr/>
        </p:nvSpPr>
        <p:spPr>
          <a:xfrm>
            <a:off x="1219300" y="2577450"/>
            <a:ext cx="7058100" cy="389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Завдання, які вирішуються Data Mining:</a:t>
            </a:r>
            <a:endParaRPr sz="1800">
              <a:solidFill>
                <a:schemeClr val="dk1"/>
              </a:solidFill>
            </a:endParaRPr>
          </a:p>
          <a:p>
            <a:pPr marL="901700" lvl="0" indent="-228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1.	Класифікація  </a:t>
            </a:r>
            <a:endParaRPr sz="1800">
              <a:solidFill>
                <a:schemeClr val="dk1"/>
              </a:solidFill>
            </a:endParaRPr>
          </a:p>
          <a:p>
            <a:pPr marL="901700" lvl="0" indent="-228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2.	Кластеризація </a:t>
            </a:r>
            <a:endParaRPr sz="1800">
              <a:solidFill>
                <a:schemeClr val="dk1"/>
              </a:solidFill>
            </a:endParaRPr>
          </a:p>
          <a:p>
            <a:pPr marL="901700" lvl="0" indent="-228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3.	Скорочення опису </a:t>
            </a:r>
            <a:endParaRPr sz="1800">
              <a:solidFill>
                <a:schemeClr val="dk1"/>
              </a:solidFill>
            </a:endParaRPr>
          </a:p>
          <a:p>
            <a:pPr marL="901700" lvl="0" indent="-228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4.	Асоціація</a:t>
            </a:r>
            <a:endParaRPr sz="1800">
              <a:solidFill>
                <a:schemeClr val="dk1"/>
              </a:solidFill>
            </a:endParaRPr>
          </a:p>
          <a:p>
            <a:pPr marL="901700" lvl="0" indent="-228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5.	Прогнозування</a:t>
            </a:r>
            <a:endParaRPr sz="1800">
              <a:solidFill>
                <a:schemeClr val="dk1"/>
              </a:solidFill>
            </a:endParaRPr>
          </a:p>
          <a:p>
            <a:pPr marL="901700" lvl="0" indent="-228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6.	Аналіз відхилень</a:t>
            </a:r>
            <a:endParaRPr sz="1800">
              <a:solidFill>
                <a:schemeClr val="dk1"/>
              </a:solidFill>
            </a:endParaRPr>
          </a:p>
          <a:p>
            <a:pPr marL="901700" lvl="0" indent="-228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7.	Візуалізація даних.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76105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7333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8342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80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714047" y="1077833"/>
            <a:ext cx="3850625" cy="27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80"/>
          <p:cNvSpPr txBox="1"/>
          <p:nvPr/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000000"/>
                </a:solidFill>
              </a:rPr>
              <a:t>Data Mining </a:t>
            </a:r>
            <a:endParaRPr sz="6000">
              <a:solidFill>
                <a:srgbClr val="000000"/>
              </a:solidFill>
            </a:endParaRPr>
          </a:p>
        </p:txBody>
      </p:sp>
      <p:sp>
        <p:nvSpPr>
          <p:cNvPr id="376" name="Google Shape;376;p80"/>
          <p:cNvSpPr txBox="1"/>
          <p:nvPr/>
        </p:nvSpPr>
        <p:spPr>
          <a:xfrm>
            <a:off x="1972200" y="3729567"/>
            <a:ext cx="5199600" cy="1844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595959"/>
                </a:solidFill>
              </a:rPr>
              <a:t> </a:t>
            </a:r>
            <a:r>
              <a:rPr lang="ru" sz="3200">
                <a:solidFill>
                  <a:srgbClr val="434343"/>
                </a:solidFill>
              </a:rPr>
              <a:t>…практична перевірка теорії шести рукостискань</a:t>
            </a:r>
            <a:endParaRPr sz="320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0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81"/>
          <p:cNvSpPr txBox="1">
            <a:spLocks noGrp="1"/>
          </p:cNvSpPr>
          <p:nvPr>
            <p:ph type="body" idx="1"/>
          </p:nvPr>
        </p:nvSpPr>
        <p:spPr>
          <a:xfrm>
            <a:off x="662950" y="1854425"/>
            <a:ext cx="7714200" cy="1387800"/>
          </a:xfrm>
          <a:prstGeom prst="rect">
            <a:avLst/>
          </a:prstGeom>
          <a:effectLst>
            <a:outerShdw blurRad="28575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>
                <a:solidFill>
                  <a:srgbClr val="000000"/>
                </a:solidFill>
              </a:rPr>
              <a:t>Кожна людина на Землі знайома з будь-якою іншою через ланцюжок з п’яти друзів, тобто, через шість рукостискань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382" name="Google Shape;382;p81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543006" y="5450433"/>
            <a:ext cx="2530944" cy="1809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81"/>
          <p:cNvGrpSpPr/>
          <p:nvPr/>
        </p:nvGrpSpPr>
        <p:grpSpPr>
          <a:xfrm>
            <a:off x="311700" y="604792"/>
            <a:ext cx="8520600" cy="914700"/>
            <a:chOff x="311700" y="593367"/>
            <a:chExt cx="8520600" cy="914700"/>
          </a:xfrm>
        </p:grpSpPr>
        <p:sp>
          <p:nvSpPr>
            <p:cNvPr id="384" name="Google Shape;384;p81"/>
            <p:cNvSpPr txBox="1"/>
            <p:nvPr/>
          </p:nvSpPr>
          <p:spPr>
            <a:xfrm>
              <a:off x="311700" y="593367"/>
              <a:ext cx="8520600" cy="7635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/>
                <a:t>В чому полягає теорія </a:t>
              </a:r>
              <a:r>
                <a:rPr lang="ru" sz="3200">
                  <a:highlight>
                    <a:srgbClr val="FFFFFF"/>
                  </a:highlight>
                </a:rPr>
                <a:t>шести рукостискань</a:t>
              </a:r>
              <a:r>
                <a:rPr lang="ru" sz="3200"/>
                <a:t>?</a:t>
              </a:r>
              <a:endParaRPr sz="3200">
                <a:solidFill>
                  <a:srgbClr val="000000"/>
                </a:solidFill>
                <a:highlight>
                  <a:srgbClr val="FFFFFF"/>
                </a:highlight>
              </a:endParaRPr>
            </a:p>
          </p:txBody>
        </p:sp>
        <p:cxnSp>
          <p:nvCxnSpPr>
            <p:cNvPr id="385" name="Google Shape;385;p81"/>
            <p:cNvCxnSpPr/>
            <p:nvPr/>
          </p:nvCxnSpPr>
          <p:spPr>
            <a:xfrm rot="10800000" flipH="1">
              <a:off x="361425" y="1505967"/>
              <a:ext cx="1865400" cy="21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</p:cxnSp>
      </p:grpSp>
      <p:pic>
        <p:nvPicPr>
          <p:cNvPr id="386" name="Google Shape;38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831" y="3335350"/>
            <a:ext cx="7610346" cy="2783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742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82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543006" y="5450433"/>
            <a:ext cx="2530944" cy="1809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82"/>
          <p:cNvGrpSpPr/>
          <p:nvPr/>
        </p:nvGrpSpPr>
        <p:grpSpPr>
          <a:xfrm>
            <a:off x="311700" y="593367"/>
            <a:ext cx="8520600" cy="914700"/>
            <a:chOff x="311700" y="593367"/>
            <a:chExt cx="8520600" cy="914700"/>
          </a:xfrm>
        </p:grpSpPr>
        <p:sp>
          <p:nvSpPr>
            <p:cNvPr id="393" name="Google Shape;393;p82"/>
            <p:cNvSpPr txBox="1"/>
            <p:nvPr/>
          </p:nvSpPr>
          <p:spPr>
            <a:xfrm>
              <a:off x="311700" y="593367"/>
              <a:ext cx="8520600" cy="7635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400"/>
                <a:t>Результати проведеного </a:t>
              </a:r>
              <a:r>
                <a:rPr lang="ru" sz="3400">
                  <a:highlight>
                    <a:srgbClr val="FFFFFF"/>
                  </a:highlight>
                </a:rPr>
                <a:t>дослідження</a:t>
              </a:r>
              <a:endParaRPr sz="3400">
                <a:solidFill>
                  <a:srgbClr val="000000"/>
                </a:solidFill>
                <a:highlight>
                  <a:srgbClr val="FFFFFF"/>
                </a:highlight>
              </a:endParaRPr>
            </a:p>
          </p:txBody>
        </p:sp>
        <p:cxnSp>
          <p:nvCxnSpPr>
            <p:cNvPr id="394" name="Google Shape;394;p82"/>
            <p:cNvCxnSpPr/>
            <p:nvPr/>
          </p:nvCxnSpPr>
          <p:spPr>
            <a:xfrm rot="10800000" flipH="1">
              <a:off x="361425" y="1505967"/>
              <a:ext cx="1865400" cy="21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</p:cxnSp>
      </p:grpSp>
      <p:pic>
        <p:nvPicPr>
          <p:cNvPr id="395" name="Google Shape;39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550" y="1783450"/>
            <a:ext cx="6506800" cy="39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82"/>
          <p:cNvSpPr txBox="1"/>
          <p:nvPr/>
        </p:nvSpPr>
        <p:spPr>
          <a:xfrm>
            <a:off x="1367900" y="5714975"/>
            <a:ext cx="6212100" cy="60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34343"/>
                </a:solidFill>
              </a:rPr>
              <a:t>По осі Х - довжина найкоротшого ланцюжка друзів, </a:t>
            </a:r>
            <a:endParaRPr sz="180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34343"/>
                </a:solidFill>
              </a:rPr>
              <a:t>по осі Y - ймовірність її знайти </a:t>
            </a:r>
            <a:endParaRPr sz="180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701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83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314406" y="5145633"/>
            <a:ext cx="2530944" cy="1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83"/>
          <p:cNvSpPr txBox="1">
            <a:spLocks noGrp="1"/>
          </p:cNvSpPr>
          <p:nvPr>
            <p:ph type="title"/>
          </p:nvPr>
        </p:nvSpPr>
        <p:spPr>
          <a:xfrm>
            <a:off x="311700" y="2971642"/>
            <a:ext cx="8520600" cy="763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Посилання: </a:t>
            </a:r>
            <a:r>
              <a:rPr lang="ru" sz="4000">
                <a:solidFill>
                  <a:srgbClr val="134F5C"/>
                </a:solidFill>
              </a:rPr>
              <a:t>habr.com/post/132558/</a:t>
            </a:r>
            <a:endParaRPr sz="4000">
              <a:solidFill>
                <a:srgbClr val="134F5C"/>
              </a:solidFill>
              <a:highlight>
                <a:srgbClr val="FFFFFF"/>
              </a:highlight>
            </a:endParaRPr>
          </a:p>
        </p:txBody>
      </p:sp>
      <p:cxnSp>
        <p:nvCxnSpPr>
          <p:cNvPr id="403" name="Google Shape;403;p83"/>
          <p:cNvCxnSpPr/>
          <p:nvPr/>
        </p:nvCxnSpPr>
        <p:spPr>
          <a:xfrm>
            <a:off x="361425" y="3886342"/>
            <a:ext cx="1779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01279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84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714047" y="1077833"/>
            <a:ext cx="3850625" cy="27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84"/>
          <p:cNvSpPr txBox="1"/>
          <p:nvPr/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000000"/>
                </a:solidFill>
              </a:rPr>
              <a:t>Data Mining </a:t>
            </a:r>
            <a:endParaRPr sz="6000">
              <a:solidFill>
                <a:srgbClr val="000000"/>
              </a:solidFill>
            </a:endParaRPr>
          </a:p>
        </p:txBody>
      </p:sp>
      <p:sp>
        <p:nvSpPr>
          <p:cNvPr id="410" name="Google Shape;410;p84"/>
          <p:cNvSpPr txBox="1"/>
          <p:nvPr/>
        </p:nvSpPr>
        <p:spPr>
          <a:xfrm>
            <a:off x="1972200" y="3729567"/>
            <a:ext cx="5199600" cy="1844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595959"/>
                </a:solidFill>
              </a:rPr>
              <a:t> </a:t>
            </a:r>
            <a:r>
              <a:rPr lang="ru" sz="3200">
                <a:solidFill>
                  <a:srgbClr val="434343"/>
                </a:solidFill>
              </a:rPr>
              <a:t>Інструменти</a:t>
            </a:r>
            <a:endParaRPr sz="320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9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5"/>
          <p:cNvSpPr txBox="1"/>
          <p:nvPr/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Python як основний </a:t>
            </a:r>
            <a:r>
              <a:rPr lang="ru" sz="3000">
                <a:highlight>
                  <a:srgbClr val="FFFFFF"/>
                </a:highlight>
              </a:rPr>
              <a:t>“шахтарський”</a:t>
            </a:r>
            <a:r>
              <a:rPr lang="ru" sz="3000"/>
              <a:t> інструмент</a:t>
            </a:r>
            <a:endParaRPr sz="3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cxnSp>
        <p:nvCxnSpPr>
          <p:cNvPr id="416" name="Google Shape;416;p85"/>
          <p:cNvCxnSpPr/>
          <p:nvPr/>
        </p:nvCxnSpPr>
        <p:spPr>
          <a:xfrm rot="10800000" flipH="1">
            <a:off x="361425" y="1505967"/>
            <a:ext cx="1865400" cy="21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cxnSp>
      <p:pic>
        <p:nvPicPr>
          <p:cNvPr id="417" name="Google Shape;417;p85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6380850" y="5106017"/>
            <a:ext cx="3810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85"/>
          <p:cNvSpPr txBox="1"/>
          <p:nvPr/>
        </p:nvSpPr>
        <p:spPr>
          <a:xfrm>
            <a:off x="750075" y="2320300"/>
            <a:ext cx="8233800" cy="4286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опенсорсний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простий у використанні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" sz="2800">
                <a:solidFill>
                  <a:schemeClr val="dk1"/>
                </a:solidFill>
              </a:rPr>
              <a:t>велика спільнота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легко освоїти нові бібліотеки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код, зрозумілий навіть “нєпосвящонним”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4185708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86"/>
          <p:cNvSpPr txBox="1"/>
          <p:nvPr/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Основні бібліотеки - </a:t>
            </a:r>
            <a:r>
              <a:rPr lang="ru" sz="3200">
                <a:highlight>
                  <a:srgbClr val="FFFFFF"/>
                </a:highlight>
              </a:rPr>
              <a:t>“спорядження”</a:t>
            </a:r>
            <a:endParaRPr sz="32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cxnSp>
        <p:nvCxnSpPr>
          <p:cNvPr id="424" name="Google Shape;424;p86"/>
          <p:cNvCxnSpPr/>
          <p:nvPr/>
        </p:nvCxnSpPr>
        <p:spPr>
          <a:xfrm rot="10800000" flipH="1">
            <a:off x="361425" y="1505967"/>
            <a:ext cx="1865400" cy="21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cxnSp>
      <p:pic>
        <p:nvPicPr>
          <p:cNvPr id="425" name="Google Shape;425;p86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6380850" y="5106017"/>
            <a:ext cx="38100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86"/>
          <p:cNvSpPr txBox="1"/>
          <p:nvPr/>
        </p:nvSpPr>
        <p:spPr>
          <a:xfrm>
            <a:off x="750075" y="2320300"/>
            <a:ext cx="7768200" cy="4286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ScraPy - власне, сама кирка, приціл до неї та перемикач на режим “автомат”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Pandas - вагонетка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" sz="2800">
                <a:solidFill>
                  <a:schemeClr val="dk1"/>
                </a:solidFill>
              </a:rPr>
              <a:t>NumPy - все ще вагонетка</a:t>
            </a: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Matplotlib - каменерізний станок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137496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tLL65VW7y61927PFMDQjW5X05JymqlRTxU5ysN5GAiHrDu852ijUgH2ci3sD4Nmx-YprjIlE2WJbhjFLmtazSfcGOBBv9vFcQWXGVdcQKduhcFdNZghl3AXq-_6DDvbcSi_sBh9LGOA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592" y="-171401"/>
            <a:ext cx="10369152" cy="713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980728"/>
            <a:ext cx="8229600" cy="3168352"/>
          </a:xfrm>
        </p:spPr>
        <p:txBody>
          <a:bodyPr>
            <a:noAutofit/>
          </a:bodyPr>
          <a:lstStyle/>
          <a:p>
            <a:r>
              <a:rPr lang="ru-RU" sz="6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Виды интеллектуального анализа. Визуальный анализ</a:t>
            </a:r>
            <a:endParaRPr lang="ru-RU" sz="6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42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5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52"/>
          <p:cNvPicPr preferRelativeResize="0"/>
          <p:nvPr/>
        </p:nvPicPr>
        <p:blipFill rotWithShape="1">
          <a:blip r:embed="rId3">
            <a:alphaModFix/>
          </a:blip>
          <a:srcRect r="24806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30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Mining</a:t>
            </a:r>
            <a:endParaRPr lang="ru-RU" sz="60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2" name="Picture 4" descr="ÐÐ°ÑÑÐ¸Ð½ÐºÐ¸ Ð¿Ð¾ Ð·Ð°Ð¿ÑÐ¾ÑÑ text mini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2164329"/>
            <a:ext cx="9217024" cy="40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97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Учёба\FICT\IV семестр\ІПЗ\Презентация\Web Mi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38" y="545748"/>
            <a:ext cx="8312218" cy="606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0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:\Учёба\FICT\IV семестр\ІПЗ\Презентация\Process Mining #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23" y="1350927"/>
            <a:ext cx="8482012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Mining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034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Ð°ÑÑÐ¸Ð½ÐºÐ¸ Ð¿Ð¾ Ð·Ð°Ð¿ÑÐ¾ÑÑ visualization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73" y="1412776"/>
            <a:ext cx="5715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43760" y="19116"/>
            <a:ext cx="7772400" cy="14700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7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Mining</a:t>
            </a:r>
            <a:endParaRPr lang="ru-RU" sz="72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39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Визуальный анализ</a:t>
            </a:r>
            <a:endParaRPr lang="ru-RU" sz="48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2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40" y="1236146"/>
            <a:ext cx="8907364" cy="545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34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ÐÐ°ÑÑÐ¸Ð½ÐºÐ¸ Ð¿Ð¾ Ð·Ð°Ð¿ÑÐ¾ÑÑ visualization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20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696" y="0"/>
            <a:ext cx="13175254" cy="741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Почему же всё-таки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Mining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268761"/>
            <a:ext cx="8507288" cy="24482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Преимущества:</a:t>
            </a:r>
          </a:p>
          <a:p>
            <a:pPr lvl="1"/>
            <a:r>
              <a:rPr lang="ru-RU" dirty="0" smtClean="0"/>
              <a:t>Гибкость человеческого мышления;</a:t>
            </a:r>
          </a:p>
          <a:p>
            <a:pPr lvl="1"/>
            <a:r>
              <a:rPr lang="ru-RU" dirty="0" smtClean="0"/>
              <a:t>Более развитый причинно-следственный анализ;</a:t>
            </a:r>
          </a:p>
          <a:p>
            <a:pPr lvl="1"/>
            <a:r>
              <a:rPr lang="ru-RU" dirty="0" smtClean="0"/>
              <a:t>Обширная база знаний.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563423"/>
              </p:ext>
            </p:extLst>
          </p:nvPr>
        </p:nvGraphicFramePr>
        <p:xfrm>
          <a:off x="1475656" y="3789040"/>
          <a:ext cx="6096000" cy="268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 Mining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Visual</a:t>
                      </a:r>
                      <a:r>
                        <a:rPr lang="en-US" baseline="0" dirty="0" smtClean="0"/>
                        <a:t> Mining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 smtClean="0"/>
                        <a:t>Действенность</a:t>
                      </a:r>
                      <a:endParaRPr lang="ru-RU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-</a:t>
                      </a:r>
                      <a:endParaRPr lang="ru-RU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 smtClean="0"/>
                        <a:t>Качественная</a:t>
                      </a:r>
                      <a:r>
                        <a:rPr lang="ru-RU" b="1" i="1" baseline="0" dirty="0" smtClean="0"/>
                        <a:t> оценка</a:t>
                      </a:r>
                      <a:endParaRPr lang="ru-RU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-</a:t>
                      </a:r>
                      <a:endParaRPr lang="ru-RU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 smtClean="0"/>
                        <a:t>Гибкость</a:t>
                      </a:r>
                      <a:endParaRPr lang="ru-RU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-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i="1" dirty="0" smtClean="0"/>
                        <a:t>Вовлечение пользователя</a:t>
                      </a:r>
                      <a:endParaRPr lang="ru-RU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-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+</a:t>
                      </a:r>
                      <a:endParaRPr lang="ru-RU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93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Учёба\FICT\IV семестр\ІПЗ\Visual Analysis #1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650287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871" y="116632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Методы визуального анализа</a:t>
            </a:r>
            <a:endParaRPr lang="ru-RU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62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143433" cy="68791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788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385080" cy="685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541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143433" cy="685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2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3"/>
          <p:cNvSpPr txBox="1">
            <a:spLocks noGrp="1"/>
          </p:cNvSpPr>
          <p:nvPr>
            <p:ph type="ctrTitle"/>
          </p:nvPr>
        </p:nvSpPr>
        <p:spPr>
          <a:xfrm>
            <a:off x="311700" y="181520"/>
            <a:ext cx="8520600" cy="931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Типи даних, шкали</a:t>
            </a:r>
            <a:endParaRPr/>
          </a:p>
        </p:txBody>
      </p:sp>
      <p:sp>
        <p:nvSpPr>
          <p:cNvPr id="218" name="Google Shape;218;p53"/>
          <p:cNvSpPr txBox="1">
            <a:spLocks noGrp="1"/>
          </p:cNvSpPr>
          <p:nvPr>
            <p:ph type="subTitle" idx="1"/>
          </p:nvPr>
        </p:nvSpPr>
        <p:spPr>
          <a:xfrm>
            <a:off x="464100" y="1827075"/>
            <a:ext cx="3054300" cy="1056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Просторові дані</a:t>
            </a:r>
            <a:endParaRPr/>
          </a:p>
        </p:txBody>
      </p:sp>
      <p:graphicFrame>
        <p:nvGraphicFramePr>
          <p:cNvPr id="219" name="Google Shape;219;p53"/>
          <p:cNvGraphicFramePr/>
          <p:nvPr/>
        </p:nvGraphicFramePr>
        <p:xfrm>
          <a:off x="952500" y="2883975"/>
          <a:ext cx="7239000" cy="31088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Вид: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Приклад:</a:t>
                      </a:r>
                      <a:endParaRPr sz="16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Дані класифікації (номінальні)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Особи класифіковані за статтю, національністю</a:t>
                      </a:r>
                      <a:endParaRPr sz="16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Ранжировані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Впорядкування регіонів за рейтингом</a:t>
                      </a:r>
                      <a:endParaRPr sz="16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Дані вимірювання на інтервальній шкалі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Температура (шкала з довільною нульовою точкою і масштабом)</a:t>
                      </a:r>
                      <a:endParaRPr sz="16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Дані вимірювання на відносній шкалі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/>
                        <a:t>Вимірювання ваги, висоти, об’єму (шкала з довільним масштабом, але фіксованою нульовою точкою)</a:t>
                      </a:r>
                      <a:endParaRPr sz="16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220" name="Google Shape;220;p53"/>
          <p:cNvSpPr txBox="1">
            <a:spLocks noGrp="1"/>
          </p:cNvSpPr>
          <p:nvPr>
            <p:ph type="subTitle" idx="1"/>
          </p:nvPr>
        </p:nvSpPr>
        <p:spPr>
          <a:xfrm>
            <a:off x="5583350" y="1827075"/>
            <a:ext cx="3054300" cy="1056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Тимчасові ряди</a:t>
            </a:r>
            <a:endParaRPr/>
          </a:p>
        </p:txBody>
      </p:sp>
      <p:sp>
        <p:nvSpPr>
          <p:cNvPr id="221" name="Google Shape;221;p53"/>
          <p:cNvSpPr/>
          <p:nvPr/>
        </p:nvSpPr>
        <p:spPr>
          <a:xfrm rot="3679570">
            <a:off x="3746985" y="989720"/>
            <a:ext cx="346378" cy="98425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53"/>
          <p:cNvSpPr/>
          <p:nvPr/>
        </p:nvSpPr>
        <p:spPr>
          <a:xfrm rot="-3535537">
            <a:off x="4997799" y="1016111"/>
            <a:ext cx="346411" cy="93149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38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8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8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892541"/>
            <a:ext cx="5094198" cy="502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73424" y="341343"/>
            <a:ext cx="4670008" cy="610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11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253807" cy="685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887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182509"/>
            <a:ext cx="4245165" cy="447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049235" y="783695"/>
            <a:ext cx="5094198" cy="5224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04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5239"/>
            <a:ext cx="9143433" cy="6842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8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"/>
            <a:ext cx="9143433" cy="685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538960" y="4528018"/>
            <a:ext cx="2232957" cy="2002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284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143433" cy="685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80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143433" cy="685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333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" y="0"/>
            <a:ext cx="4672293" cy="290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71716" y="1741545"/>
            <a:ext cx="4571717" cy="352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0" y="3060766"/>
            <a:ext cx="4810425" cy="3796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788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326551" y="326585"/>
            <a:ext cx="8490331" cy="8164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900" b="1" spc="-1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88" name="Рисунок 87"/>
          <p:cNvPicPr/>
          <p:nvPr/>
        </p:nvPicPr>
        <p:blipFill rotWithShape="1">
          <a:blip r:embed="rId2"/>
          <a:srcRect r="1615" b="7192"/>
          <a:stretch/>
        </p:blipFill>
        <p:spPr>
          <a:xfrm>
            <a:off x="-5552" y="0"/>
            <a:ext cx="9462703" cy="685800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044855" y="620052"/>
            <a:ext cx="6531749" cy="209407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82945" tIns="41473" rIns="82945" bIns="41473" rtlCol="0">
            <a:spAutoFit/>
          </a:bodyPr>
          <a:lstStyle/>
          <a:p>
            <a:r>
              <a:rPr lang="ru-RU" sz="65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Технический анализ</a:t>
            </a:r>
          </a:p>
        </p:txBody>
      </p:sp>
    </p:spTree>
    <p:extLst>
      <p:ext uri="{BB962C8B-B14F-4D97-AF65-F5344CB8AC3E}">
        <p14:creationId xmlns:p14="http://schemas.microsoft.com/office/powerpoint/2010/main" val="77890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326551" y="326585"/>
            <a:ext cx="8490331" cy="8164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endParaRPr lang="en-US" sz="2900" b="1" spc="-1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92" name="Рисунок 91"/>
          <p:cNvPicPr/>
          <p:nvPr/>
        </p:nvPicPr>
        <p:blipFill>
          <a:blip r:embed="rId2"/>
          <a:stretch/>
        </p:blipFill>
        <p:spPr>
          <a:xfrm>
            <a:off x="-1" y="-82954"/>
            <a:ext cx="10377703" cy="79044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4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4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4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54"/>
          <p:cNvPicPr preferRelativeResize="0"/>
          <p:nvPr/>
        </p:nvPicPr>
        <p:blipFill rotWithShape="1">
          <a:blip r:embed="rId3">
            <a:alphaModFix/>
          </a:blip>
          <a:srcRect r="23224"/>
          <a:stretch/>
        </p:blipFill>
        <p:spPr>
          <a:xfrm>
            <a:off x="0" y="-5065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37080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Рисунок 94"/>
          <p:cNvPicPr/>
          <p:nvPr/>
        </p:nvPicPr>
        <p:blipFill>
          <a:blip r:embed="rId2"/>
          <a:stretch/>
        </p:blipFill>
        <p:spPr>
          <a:xfrm>
            <a:off x="0" y="26126"/>
            <a:ext cx="9143433" cy="73633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04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Рисунок 97"/>
          <p:cNvPicPr/>
          <p:nvPr/>
        </p:nvPicPr>
        <p:blipFill>
          <a:blip r:embed="rId2"/>
          <a:stretch/>
        </p:blipFill>
        <p:spPr>
          <a:xfrm>
            <a:off x="0" y="0"/>
            <a:ext cx="9533146" cy="74614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390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100"/>
          <p:cNvPicPr/>
          <p:nvPr/>
        </p:nvPicPr>
        <p:blipFill>
          <a:blip r:embed="rId2"/>
          <a:stretch/>
        </p:blipFill>
        <p:spPr>
          <a:xfrm>
            <a:off x="-23186" y="0"/>
            <a:ext cx="9348821" cy="738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750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Рисунок 103"/>
          <p:cNvPicPr/>
          <p:nvPr/>
        </p:nvPicPr>
        <p:blipFill>
          <a:blip r:embed="rId2"/>
          <a:stretch/>
        </p:blipFill>
        <p:spPr>
          <a:xfrm>
            <a:off x="0" y="0"/>
            <a:ext cx="9659551" cy="75334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483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Рисунок 89"/>
          <p:cNvPicPr/>
          <p:nvPr/>
        </p:nvPicPr>
        <p:blipFill>
          <a:blip r:embed="rId2"/>
          <a:stretch/>
        </p:blipFill>
        <p:spPr>
          <a:xfrm>
            <a:off x="6858" y="0"/>
            <a:ext cx="9136575" cy="60555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539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Рисунок 93"/>
          <p:cNvPicPr/>
          <p:nvPr/>
        </p:nvPicPr>
        <p:blipFill>
          <a:blip r:embed="rId2"/>
          <a:stretch/>
        </p:blipFill>
        <p:spPr>
          <a:xfrm>
            <a:off x="0" y="0"/>
            <a:ext cx="9120901" cy="60555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18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Рисунок 97"/>
          <p:cNvPicPr/>
          <p:nvPr/>
        </p:nvPicPr>
        <p:blipFill>
          <a:blip r:embed="rId2"/>
          <a:stretch/>
        </p:blipFill>
        <p:spPr>
          <a:xfrm>
            <a:off x="326" y="0"/>
            <a:ext cx="9143107" cy="60555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058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Рисунок 101"/>
          <p:cNvPicPr/>
          <p:nvPr/>
        </p:nvPicPr>
        <p:blipFill>
          <a:blip r:embed="rId2"/>
          <a:stretch/>
        </p:blipFill>
        <p:spPr>
          <a:xfrm>
            <a:off x="327" y="0"/>
            <a:ext cx="9123513" cy="60555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542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Рисунок 105"/>
          <p:cNvPicPr/>
          <p:nvPr/>
        </p:nvPicPr>
        <p:blipFill>
          <a:blip r:embed="rId2"/>
          <a:stretch/>
        </p:blipFill>
        <p:spPr>
          <a:xfrm>
            <a:off x="327" y="0"/>
            <a:ext cx="9142780" cy="60555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458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Рисунок 109"/>
          <p:cNvPicPr/>
          <p:nvPr/>
        </p:nvPicPr>
        <p:blipFill>
          <a:blip r:embed="rId2"/>
          <a:stretch/>
        </p:blipFill>
        <p:spPr>
          <a:xfrm>
            <a:off x="0" y="0"/>
            <a:ext cx="9142127" cy="60555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61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5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55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55" descr="Похожее изображение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6399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99731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Рисунок 113"/>
          <p:cNvPicPr/>
          <p:nvPr/>
        </p:nvPicPr>
        <p:blipFill>
          <a:blip r:embed="rId2"/>
          <a:stretch/>
        </p:blipFill>
        <p:spPr>
          <a:xfrm>
            <a:off x="327" y="0"/>
            <a:ext cx="9123513" cy="60555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89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Рисунок 117"/>
          <p:cNvPicPr/>
          <p:nvPr/>
        </p:nvPicPr>
        <p:blipFill>
          <a:blip r:embed="rId2"/>
          <a:stretch/>
        </p:blipFill>
        <p:spPr>
          <a:xfrm>
            <a:off x="327" y="0"/>
            <a:ext cx="9120901" cy="60555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531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Рисунок 121"/>
          <p:cNvPicPr/>
          <p:nvPr/>
        </p:nvPicPr>
        <p:blipFill>
          <a:blip r:embed="rId2"/>
          <a:stretch/>
        </p:blipFill>
        <p:spPr>
          <a:xfrm>
            <a:off x="0" y="0"/>
            <a:ext cx="9142127" cy="60555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93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Источники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r>
              <a:rPr lang="ru-RU" sz="2800" u="sng" dirty="0">
                <a:hlinkClick r:id="rId2"/>
              </a:rPr>
              <a:t>http://infographer.ru/tag/parallelnye-koordinaty/</a:t>
            </a:r>
            <a:endParaRPr lang="ru-RU" sz="2800" dirty="0"/>
          </a:p>
          <a:p>
            <a:r>
              <a:rPr lang="ru-RU" sz="2800" u="sng" dirty="0">
                <a:hlinkClick r:id="rId3"/>
              </a:rPr>
              <a:t>http://</a:t>
            </a:r>
            <a:r>
              <a:rPr lang="ru-RU" sz="2800" u="sng" dirty="0" smtClean="0">
                <a:hlinkClick r:id="rId3"/>
              </a:rPr>
              <a:t>kek.ksu.ru/eos/WM/AnalizDannyhIProcessov.pdf</a:t>
            </a:r>
            <a:endParaRPr lang="ru-RU" sz="2800" dirty="0" smtClean="0"/>
          </a:p>
          <a:p>
            <a:r>
              <a:rPr lang="la-Latn" sz="2800" dirty="0" smtClean="0">
                <a:hlinkClick r:id="rId4"/>
              </a:rPr>
              <a:t>https://habr.com/ru/company/ods/blog/323210</a:t>
            </a:r>
            <a:r>
              <a:rPr lang="la-Latn" sz="2800" dirty="0" smtClean="0">
                <a:hlinkClick r:id="rId4"/>
              </a:rPr>
              <a:t>/</a:t>
            </a:r>
            <a:endParaRPr lang="en-US" sz="2800" dirty="0" smtClean="0"/>
          </a:p>
          <a:p>
            <a:r>
              <a:rPr lang="la-Latn" sz="2800" dirty="0">
                <a:hlinkClick r:id="rId5"/>
              </a:rPr>
              <a:t>https://ru.wikipedia.org/wiki/</a:t>
            </a:r>
            <a:r>
              <a:rPr lang="ru-RU" sz="2800" dirty="0" err="1" smtClean="0">
                <a:hlinkClick r:id="rId5"/>
              </a:rPr>
              <a:t>Интеллектуальный_анализ_текста</a:t>
            </a:r>
            <a:endParaRPr lang="en-US" sz="2800" dirty="0" smtClean="0"/>
          </a:p>
          <a:p>
            <a:r>
              <a:rPr lang="la-Latn" sz="2800" dirty="0">
                <a:hlinkClick r:id="rId6"/>
              </a:rPr>
              <a:t>http://datareview.info/article/osnovnyie-tehnologii-text-mining</a:t>
            </a:r>
            <a:r>
              <a:rPr lang="la-Latn" sz="2800" dirty="0" smtClean="0">
                <a:hlinkClick r:id="rId6"/>
              </a:rPr>
              <a:t>/</a:t>
            </a:r>
            <a:endParaRPr lang="en-US" sz="2800" dirty="0" smtClean="0"/>
          </a:p>
          <a:p>
            <a:r>
              <a:rPr lang="en-US" sz="2800" dirty="0">
                <a:hlinkClick r:id="rId7"/>
              </a:rPr>
              <a:t>https://binguru.net</a:t>
            </a:r>
            <a:r>
              <a:rPr lang="en-US" sz="2800" dirty="0" smtClean="0">
                <a:hlinkClick r:id="rId7"/>
              </a:rPr>
              <a:t>/</a:t>
            </a:r>
            <a:endParaRPr lang="en-US" sz="2800" dirty="0" smtClean="0"/>
          </a:p>
          <a:p>
            <a:endParaRPr lang="en-US" sz="2800" dirty="0" smtClean="0"/>
          </a:p>
          <a:p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64538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56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714047" y="1077833"/>
            <a:ext cx="3850625" cy="27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6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Data Mining </a:t>
            </a:r>
            <a:endParaRPr sz="6000"/>
          </a:p>
        </p:txBody>
      </p:sp>
      <p:sp>
        <p:nvSpPr>
          <p:cNvPr id="243" name="Google Shape;243;p56"/>
          <p:cNvSpPr txBox="1">
            <a:spLocks noGrp="1"/>
          </p:cNvSpPr>
          <p:nvPr>
            <p:ph type="subTitle" idx="1"/>
          </p:nvPr>
        </p:nvSpPr>
        <p:spPr>
          <a:xfrm>
            <a:off x="1972200" y="3729567"/>
            <a:ext cx="5199600" cy="18441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 </a:t>
            </a:r>
            <a:r>
              <a:rPr lang="ru" sz="3200">
                <a:solidFill>
                  <a:srgbClr val="434343"/>
                </a:solidFill>
              </a:rPr>
              <a:t>...аналіз 10 000 акторів фільмів для дорослих</a:t>
            </a:r>
            <a:endParaRPr sz="320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8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7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7314406" y="5145633"/>
            <a:ext cx="2530944" cy="1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Розподіл акторів за </a:t>
            </a:r>
            <a:r>
              <a:rPr lang="ru" sz="3400">
                <a:highlight>
                  <a:srgbClr val="FFFFFF"/>
                </a:highlight>
              </a:rPr>
              <a:t>кольором волосся</a:t>
            </a:r>
            <a:endParaRPr sz="3400">
              <a:highlight>
                <a:srgbClr val="FFFFFF"/>
              </a:highlight>
            </a:endParaRPr>
          </a:p>
        </p:txBody>
      </p:sp>
      <p:pic>
        <p:nvPicPr>
          <p:cNvPr id="250" name="Google Shape;25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25" y="2149633"/>
            <a:ext cx="8470875" cy="253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57"/>
          <p:cNvCxnSpPr/>
          <p:nvPr/>
        </p:nvCxnSpPr>
        <p:spPr>
          <a:xfrm rot="10800000" flipH="1">
            <a:off x="361425" y="1505967"/>
            <a:ext cx="1865400" cy="2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566094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368</Words>
  <Application>Microsoft Office PowerPoint</Application>
  <PresentationFormat>Экран (4:3)</PresentationFormat>
  <Paragraphs>94</Paragraphs>
  <Slides>73</Slides>
  <Notes>49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73</vt:i4>
      </vt:variant>
    </vt:vector>
  </HeadingPairs>
  <TitlesOfParts>
    <vt:vector size="74" baseType="lpstr">
      <vt:lpstr>Тема Office</vt:lpstr>
      <vt:lpstr>Data mining</vt:lpstr>
      <vt:lpstr>Презентация PowerPoint</vt:lpstr>
      <vt:lpstr>Data mining</vt:lpstr>
      <vt:lpstr>Презентация PowerPoint</vt:lpstr>
      <vt:lpstr>Типи даних, шкали</vt:lpstr>
      <vt:lpstr>Презентация PowerPoint</vt:lpstr>
      <vt:lpstr>Презентация PowerPoint</vt:lpstr>
      <vt:lpstr>Data Mining </vt:lpstr>
      <vt:lpstr>Розподіл акторів за кольором волосся</vt:lpstr>
      <vt:lpstr>Розподіл акторів за кольором шкіри</vt:lpstr>
      <vt:lpstr>Розподіл акторів за наявністю татуювань</vt:lpstr>
      <vt:lpstr>Морфінг 10 облич топ-10 актор_есс</vt:lpstr>
      <vt:lpstr>Посилання: jonmillward.com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Посилання: habr.com/post/132558/</vt:lpstr>
      <vt:lpstr>Презентация PowerPoint</vt:lpstr>
      <vt:lpstr>Презентация PowerPoint</vt:lpstr>
      <vt:lpstr>Презентация PowerPoint</vt:lpstr>
      <vt:lpstr>Виды интеллектуального анализа. Визуальный анализ</vt:lpstr>
      <vt:lpstr>Text Mining</vt:lpstr>
      <vt:lpstr>Презентация PowerPoint</vt:lpstr>
      <vt:lpstr>Process Mining</vt:lpstr>
      <vt:lpstr>Visual Mining</vt:lpstr>
      <vt:lpstr>Визуальный анализ</vt:lpstr>
      <vt:lpstr>Почему же всё-таки Visual Mining?</vt:lpstr>
      <vt:lpstr>Методы визуального анализа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Источники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GSB000</dc:creator>
  <cp:lastModifiedBy>GSB000</cp:lastModifiedBy>
  <cp:revision>18</cp:revision>
  <dcterms:created xsi:type="dcterms:W3CDTF">2019-02-27T21:34:43Z</dcterms:created>
  <dcterms:modified xsi:type="dcterms:W3CDTF">2019-03-13T22:19:36Z</dcterms:modified>
</cp:coreProperties>
</file>